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handoutMasterIdLst>
    <p:handoutMasterId r:id="rId10"/>
  </p:handoutMasterIdLst>
  <p:sldIdLst>
    <p:sldId id="357" r:id="rId4"/>
    <p:sldId id="2255" r:id="rId5"/>
    <p:sldId id="2256" r:id="rId6"/>
    <p:sldId id="2257" r:id="rId7"/>
    <p:sldId id="2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541"/>
    <a:srgbClr val="203428"/>
    <a:srgbClr val="86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3834" autoAdjust="0"/>
  </p:normalViewPr>
  <p:slideViewPr>
    <p:cSldViewPr snapToGrid="0">
      <p:cViewPr varScale="1">
        <p:scale>
          <a:sx n="94" d="100"/>
          <a:sy n="94" d="100"/>
        </p:scale>
        <p:origin x="99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>
      <p:cViewPr varScale="1">
        <p:scale>
          <a:sx n="73" d="100"/>
          <a:sy n="73" d="100"/>
        </p:scale>
        <p:origin x="2702" y="3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05D9-84E9-4B6E-82A9-8670152265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CB3C-CDAA-4B08-9BDE-F24B6B2B1B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0F8A-27F9-4A22-9386-DE7826FB9ADE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976C4-ACCA-4C47-8066-C01E23D4E07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379194"/>
            <a:ext cx="10515600" cy="2082460"/>
          </a:xfrm>
        </p:spPr>
        <p:txBody>
          <a:bodyPr anchor="ctr">
            <a:normAutofit/>
          </a:bodyPr>
          <a:lstStyle>
            <a:lvl1pPr>
              <a:defRPr sz="48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4" y="885419"/>
            <a:ext cx="6252191" cy="1493775"/>
          </a:xfrm>
          <a:prstGeom prst="rect">
            <a:avLst/>
          </a:prstGeom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3225" y="6468775"/>
            <a:ext cx="4417951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F1488-76AD-4E7F-AEC8-BF811B7D74A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4888" y="6412700"/>
            <a:ext cx="54440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/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4" y="5997725"/>
            <a:ext cx="3599243" cy="13478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982879" y="6469849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425459" y="2602121"/>
            <a:ext cx="9259131" cy="109550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corporate 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3" y="6061166"/>
            <a:ext cx="1062445" cy="796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corporate slide title 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21159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6257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8" y="6366905"/>
            <a:ext cx="1904471" cy="4544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4888" y="6412700"/>
            <a:ext cx="54440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4" y="5997725"/>
            <a:ext cx="3599243" cy="134781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25459" y="2602121"/>
            <a:ext cx="9259131" cy="109550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SEG section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2358" y="6469849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Sectio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4888" y="6412700"/>
            <a:ext cx="54440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4" y="5997725"/>
            <a:ext cx="3599243" cy="13478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42358" y="6469849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425459" y="2602121"/>
            <a:ext cx="9259131" cy="109550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corporate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C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221159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8638" y="124908"/>
            <a:ext cx="11675389" cy="11051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PCG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6257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4" y="6399456"/>
            <a:ext cx="2004961" cy="395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corporate slide title 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21159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4" y="6399846"/>
            <a:ext cx="2004141" cy="39558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6257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65"/>
            <a:ext cx="10515600" cy="107576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Slide Number Placeholder 5"/>
          <p:cNvSpPr txBox="1"/>
          <p:nvPr/>
        </p:nvSpPr>
        <p:spPr>
          <a:xfrm>
            <a:off x="7773225" y="6468775"/>
            <a:ext cx="441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1F1488-76AD-4E7F-AEC8-BF811B7D74A5}" type="slidenum">
              <a:rPr lang="en-US" smtClean="0"/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" y="6316212"/>
            <a:ext cx="2109995" cy="504120"/>
          </a:xfrm>
          <a:prstGeom prst="rect">
            <a:avLst/>
          </a:prstGeom>
        </p:spPr>
      </p:pic>
      <p:sp>
        <p:nvSpPr>
          <p:cNvPr id="11" name="Slide Number Placeholder 5"/>
          <p:cNvSpPr txBox="1"/>
          <p:nvPr/>
        </p:nvSpPr>
        <p:spPr>
          <a:xfrm>
            <a:off x="7773225" y="6468775"/>
            <a:ext cx="441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1F1488-76AD-4E7F-AEC8-BF811B7D74A5}" type="slidenum">
              <a:rPr lang="en-US" smtClean="0"/>
            </a:fld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7773225" y="6468775"/>
            <a:ext cx="441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1F1488-76AD-4E7F-AEC8-BF811B7D74A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3225" y="6468775"/>
            <a:ext cx="4417951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F1488-76AD-4E7F-AEC8-BF811B7D74A5}" type="slidenum">
              <a:rPr lang="en-US" smtClean="0"/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" y="6317861"/>
            <a:ext cx="2109995" cy="5035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4543" y="259669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3225" y="6468775"/>
            <a:ext cx="4417951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F1488-76AD-4E7F-AEC8-BF811B7D74A5}" type="slidenum">
              <a:rPr lang="en-US" smtClean="0"/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" y="6317861"/>
            <a:ext cx="2109995" cy="5035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4543" y="259669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corporate slide title 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21159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6257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8" y="6366905"/>
            <a:ext cx="1904471" cy="4544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corporate slide title 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21159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6257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8" y="6366905"/>
            <a:ext cx="1904471" cy="4544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C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221159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8638" y="124908"/>
            <a:ext cx="11675389" cy="11051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PCG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6257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4" y="6399456"/>
            <a:ext cx="2004961" cy="395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ervys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corporate slide title 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21159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rgbClr val="FFFFFF"/>
                </a:solidFill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6257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4" y="6399456"/>
            <a:ext cx="2004961" cy="395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rporat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corporate slide title 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845217" y="6483076"/>
            <a:ext cx="23374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Confidential  |  © 2018 Insyde Software</a:t>
            </a:r>
            <a:endParaRPr lang="en-US" sz="97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8638" y="1297597"/>
            <a:ext cx="11675389" cy="49246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30316" y="6416252"/>
            <a:ext cx="68304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781490A6-A1C6-4034-B8DF-BB0CBB7F3119}" type="slidenum">
              <a:rPr lang="en-US" smtClean="0"/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516" y="6061166"/>
            <a:ext cx="1062445" cy="796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4" y="6399456"/>
            <a:ext cx="2004961" cy="395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BCCF-7831-40ED-9885-59B8E3FA0D4D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1488-76AD-4E7F-AEC8-BF811B7D74A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38" y="124908"/>
            <a:ext cx="11675389" cy="1105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38" y="1294109"/>
            <a:ext cx="11675389" cy="492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4516" y="6426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90A6-A1C6-4034-B8DF-BB0CBB7F3119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microsoft.com/office/2007/relationships/hdphoto" Target="../media/image2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Insyde</a:t>
            </a:r>
            <a:r>
              <a:rPr lang="en-US" altLang="zh-TW" baseline="30000" dirty="0"/>
              <a:t>®</a:t>
            </a:r>
            <a:r>
              <a:rPr lang="en-US" altLang="zh-TW" dirty="0"/>
              <a:t> Software </a:t>
            </a:r>
            <a:r>
              <a:rPr lang="zh-CN" altLang="en-US" dirty="0"/>
              <a:t>应届生招聘简章</a:t>
            </a:r>
            <a:endParaRPr lang="zh-TW" alt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3225" y="6468775"/>
            <a:ext cx="4417951" cy="365125"/>
          </a:xfrm>
        </p:spPr>
        <p:txBody>
          <a:bodyPr/>
          <a:lstStyle/>
          <a:p>
            <a:fld id="{781490A6-A1C6-4034-B8DF-BB0CBB7F311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Insyde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230"/>
            <a:ext cx="10877550" cy="4956597"/>
          </a:xfrm>
        </p:spPr>
        <p:txBody>
          <a:bodyPr>
            <a:normAutofit/>
          </a:bodyPr>
          <a:lstStyle/>
          <a:p>
            <a:r>
              <a:rPr lang="zh-CN" altLang="en-US" sz="18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系微为全球</a:t>
            </a:r>
            <a:r>
              <a:rPr lang="en-US" altLang="zh-CN" sz="18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System firmware(BIOS)</a:t>
            </a:r>
            <a:r>
              <a:rPr lang="zh-CN" altLang="en-US" sz="18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三大研发厂商之一，产品应用领域涵盖</a:t>
            </a:r>
            <a:r>
              <a:rPr lang="en-US" altLang="zh-CN" sz="18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︰</a:t>
            </a:r>
            <a:r>
              <a:rPr lang="zh-CN" altLang="en-US" sz="18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笔记本电脑、桌面计算机、服务器系统和嵌入式系统。我们与全球知名的计算机厂商包括超威、英特尔、微软、</a:t>
            </a:r>
            <a:r>
              <a:rPr lang="en-US" altLang="zh-CN" sz="1800" b="0" i="0" dirty="0" err="1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nVidia</a:t>
            </a:r>
            <a:r>
              <a:rPr lang="zh-CN" altLang="en-US" sz="18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等公司合作，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是这</a:t>
            </a:r>
            <a:r>
              <a:rPr lang="zh-CN" altLang="en-US" sz="18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领域众所皆知的领导厂商</a:t>
            </a:r>
            <a:endParaRPr lang="en-US" altLang="zh-CN" sz="18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endParaRPr lang="en-US" altLang="zh-TW" sz="1800" dirty="0">
              <a:latin typeface="Arial" panose="020B0604020202090204" pitchFamily="34" charset="0"/>
              <a:ea typeface="PMingLiU" charset="-12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全球分支机构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4F4F4F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4F4F4F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br>
              <a:rPr lang="en-US" altLang="zh-TW" dirty="0">
                <a:latin typeface="Segoe UI" panose="020B0502040204020203" pitchFamily="34" charset="0"/>
                <a:ea typeface="PMingLiU" charset="-120"/>
                <a:cs typeface="Segoe UI" panose="020B0502040204020203" pitchFamily="34" charset="0"/>
              </a:rPr>
            </a:br>
            <a:endParaRPr lang="en-US" altLang="zh-TW" dirty="0">
              <a:latin typeface="Segoe UI" panose="020B0502040204020203" pitchFamily="34" charset="0"/>
              <a:ea typeface="PMingLiU" charset="-120"/>
              <a:cs typeface="Segoe UI" panose="020B0502040204020203" pitchFamily="34" charset="0"/>
            </a:endParaRPr>
          </a:p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5A9541"/>
              </a:solidFill>
              <a:ea typeface="PMingLiU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550+ Employees</a:t>
            </a:r>
            <a:endParaRPr lang="zh-TW" altLang="en-US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156603" y="2748951"/>
            <a:ext cx="6889631" cy="2868100"/>
            <a:chOff x="477296" y="898370"/>
            <a:chExt cx="11284142" cy="5292146"/>
          </a:xfrm>
        </p:grpSpPr>
        <p:pic>
          <p:nvPicPr>
            <p:cNvPr id="44" name="Picture 39"/>
            <p:cNvPicPr>
              <a:picLocks noChangeAspect="1" noChangeArrowheads="1"/>
            </p:cNvPicPr>
            <p:nvPr/>
          </p:nvPicPr>
          <p:blipFill>
            <a:blip r:embed="rId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296" y="1673980"/>
              <a:ext cx="10805691" cy="4516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Line 1"/>
            <p:cNvSpPr/>
            <p:nvPr/>
          </p:nvSpPr>
          <p:spPr>
            <a:xfrm flipV="1">
              <a:off x="9159840" y="1316160"/>
              <a:ext cx="829080" cy="18558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46" name="CustomShape 3"/>
            <p:cNvSpPr/>
            <p:nvPr/>
          </p:nvSpPr>
          <p:spPr>
            <a:xfrm>
              <a:off x="1933560" y="3189600"/>
              <a:ext cx="6095520" cy="10814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"/>
            <p:cNvSpPr/>
            <p:nvPr/>
          </p:nvSpPr>
          <p:spPr>
            <a:xfrm>
              <a:off x="1933560" y="3037320"/>
              <a:ext cx="6095520" cy="10814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5"/>
            <p:cNvSpPr/>
            <p:nvPr/>
          </p:nvSpPr>
          <p:spPr>
            <a:xfrm>
              <a:off x="1933560" y="3037320"/>
              <a:ext cx="6095520" cy="10814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Line 6"/>
            <p:cNvSpPr/>
            <p:nvPr/>
          </p:nvSpPr>
          <p:spPr>
            <a:xfrm flipH="1" flipV="1">
              <a:off x="2219944" y="1673980"/>
              <a:ext cx="63535" cy="162938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50" name="CustomShape 7"/>
            <p:cNvSpPr/>
            <p:nvPr/>
          </p:nvSpPr>
          <p:spPr>
            <a:xfrm>
              <a:off x="1614412" y="1223080"/>
              <a:ext cx="111600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Portland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51" name="Line 8"/>
            <p:cNvSpPr/>
            <p:nvPr/>
          </p:nvSpPr>
          <p:spPr>
            <a:xfrm flipV="1">
              <a:off x="3247920" y="1580040"/>
              <a:ext cx="289440" cy="173304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52" name="CustomShape 9"/>
            <p:cNvSpPr/>
            <p:nvPr/>
          </p:nvSpPr>
          <p:spPr>
            <a:xfrm>
              <a:off x="2697115" y="1166064"/>
              <a:ext cx="169668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Boston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53" name="CustomShape 10"/>
            <p:cNvSpPr/>
            <p:nvPr/>
          </p:nvSpPr>
          <p:spPr>
            <a:xfrm>
              <a:off x="7840080" y="4976280"/>
              <a:ext cx="149976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>
                  <a:solidFill>
                    <a:srgbClr val="3F3F3F"/>
                  </a:solidFill>
                  <a:latin typeface="Segoe UI"/>
                  <a:ea typeface="Kozuka Mincho Pro B"/>
                </a:rPr>
                <a:t>Taipei (HQ)</a:t>
              </a:r>
              <a:endParaRPr lang="en-US" sz="900" b="0" strike="noStrike" spc="-1">
                <a:latin typeface="Arial" panose="020B0604020202090204"/>
              </a:endParaRPr>
            </a:p>
          </p:txBody>
        </p:sp>
        <p:sp>
          <p:nvSpPr>
            <p:cNvPr id="54" name="Line 11"/>
            <p:cNvSpPr/>
            <p:nvPr/>
          </p:nvSpPr>
          <p:spPr>
            <a:xfrm flipV="1">
              <a:off x="8658000" y="3693940"/>
              <a:ext cx="755280" cy="144938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55" name="CustomShape 12"/>
            <p:cNvSpPr/>
            <p:nvPr/>
          </p:nvSpPr>
          <p:spPr>
            <a:xfrm>
              <a:off x="8336449" y="898370"/>
              <a:ext cx="110949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Shanghai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56" name="Line 13"/>
            <p:cNvSpPr/>
            <p:nvPr/>
          </p:nvSpPr>
          <p:spPr>
            <a:xfrm flipH="1" flipV="1">
              <a:off x="8873280" y="1379520"/>
              <a:ext cx="286560" cy="179244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57" name="Line 14"/>
            <p:cNvSpPr/>
            <p:nvPr/>
          </p:nvSpPr>
          <p:spPr>
            <a:xfrm flipH="1" flipV="1">
              <a:off x="10007636" y="3335760"/>
              <a:ext cx="511924" cy="37728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58" name="CustomShape 15"/>
            <p:cNvSpPr/>
            <p:nvPr/>
          </p:nvSpPr>
          <p:spPr>
            <a:xfrm>
              <a:off x="10479601" y="3502799"/>
              <a:ext cx="998507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Tokyo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59" name="CustomShape 16"/>
            <p:cNvSpPr/>
            <p:nvPr/>
          </p:nvSpPr>
          <p:spPr>
            <a:xfrm>
              <a:off x="5782680" y="1141200"/>
              <a:ext cx="141228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900" b="1" strike="noStrike" spc="-1" dirty="0" err="1">
                  <a:solidFill>
                    <a:srgbClr val="3F3F3F"/>
                  </a:solidFill>
                  <a:latin typeface="Segoe UI"/>
                  <a:ea typeface="Kozuka Mincho Pro B"/>
                </a:rPr>
                <a:t>Panningen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60" name="Line 17"/>
            <p:cNvSpPr/>
            <p:nvPr/>
          </p:nvSpPr>
          <p:spPr>
            <a:xfrm flipV="1">
              <a:off x="5931360" y="1575000"/>
              <a:ext cx="335160" cy="147708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61" name="CustomShape 18"/>
            <p:cNvSpPr/>
            <p:nvPr/>
          </p:nvSpPr>
          <p:spPr>
            <a:xfrm>
              <a:off x="7225848" y="1085274"/>
              <a:ext cx="121896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Kunshan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62" name="Line 19"/>
            <p:cNvSpPr/>
            <p:nvPr/>
          </p:nvSpPr>
          <p:spPr>
            <a:xfrm>
              <a:off x="8204400" y="3012120"/>
              <a:ext cx="685800" cy="323640"/>
            </a:xfrm>
            <a:prstGeom prst="line">
              <a:avLst/>
            </a:prstGeom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20"/>
            <p:cNvSpPr/>
            <p:nvPr/>
          </p:nvSpPr>
          <p:spPr>
            <a:xfrm>
              <a:off x="10533118" y="1085274"/>
              <a:ext cx="122832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Beijing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64" name="Line 21"/>
            <p:cNvSpPr/>
            <p:nvPr/>
          </p:nvSpPr>
          <p:spPr>
            <a:xfrm flipV="1">
              <a:off x="9482400" y="1575000"/>
              <a:ext cx="1576440" cy="139392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65" name="CustomShape 22"/>
            <p:cNvSpPr/>
            <p:nvPr/>
          </p:nvSpPr>
          <p:spPr>
            <a:xfrm>
              <a:off x="7225848" y="4208585"/>
              <a:ext cx="172836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Shenzhen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66" name="Line 23"/>
            <p:cNvSpPr/>
            <p:nvPr/>
          </p:nvSpPr>
          <p:spPr>
            <a:xfrm flipV="1">
              <a:off x="8224200" y="3729605"/>
              <a:ext cx="682560" cy="65735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67" name="CustomShape 24"/>
            <p:cNvSpPr/>
            <p:nvPr/>
          </p:nvSpPr>
          <p:spPr>
            <a:xfrm>
              <a:off x="9800933" y="4424220"/>
              <a:ext cx="188100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Taichung 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sp>
          <p:nvSpPr>
            <p:cNvPr id="68" name="Line 25"/>
            <p:cNvSpPr/>
            <p:nvPr/>
          </p:nvSpPr>
          <p:spPr>
            <a:xfrm flipH="1" flipV="1">
              <a:off x="9413280" y="3793959"/>
              <a:ext cx="1254600" cy="75896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69" name="Line 26"/>
            <p:cNvSpPr/>
            <p:nvPr/>
          </p:nvSpPr>
          <p:spPr>
            <a:xfrm>
              <a:off x="7876800" y="1546560"/>
              <a:ext cx="1029960" cy="15984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27"/>
            <p:cNvSpPr/>
            <p:nvPr/>
          </p:nvSpPr>
          <p:spPr>
            <a:xfrm>
              <a:off x="1171440" y="4120200"/>
              <a:ext cx="1676160" cy="6080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900" b="1" strike="noStrike" spc="-1">
                  <a:solidFill>
                    <a:srgbClr val="3F3F3F"/>
                  </a:solidFill>
                  <a:latin typeface="Segoe UI"/>
                  <a:ea typeface="Kozuka Mincho Pro B"/>
                </a:rPr>
                <a:t>Austin</a:t>
              </a:r>
              <a:endParaRPr lang="en-US" sz="900" b="0" strike="noStrike" spc="-1">
                <a:latin typeface="Arial" panose="020B0604020202090204"/>
              </a:endParaRPr>
            </a:p>
          </p:txBody>
        </p:sp>
        <p:sp>
          <p:nvSpPr>
            <p:cNvPr id="71" name="Line 28"/>
            <p:cNvSpPr/>
            <p:nvPr/>
          </p:nvSpPr>
          <p:spPr>
            <a:xfrm flipV="1">
              <a:off x="1839600" y="3705480"/>
              <a:ext cx="788040" cy="518760"/>
            </a:xfrm>
            <a:prstGeom prst="line">
              <a:avLst/>
            </a:prstGeom>
            <a:ln w="648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72" name="CustomShape 30"/>
            <p:cNvSpPr/>
            <p:nvPr/>
          </p:nvSpPr>
          <p:spPr>
            <a:xfrm>
              <a:off x="9494885" y="984865"/>
              <a:ext cx="738577" cy="2293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900" b="1" strike="noStrike" spc="-1" dirty="0">
                  <a:solidFill>
                    <a:srgbClr val="3F3F3F"/>
                  </a:solidFill>
                  <a:latin typeface="Segoe UI"/>
                  <a:ea typeface="Kozuka Mincho Pro B"/>
                </a:rPr>
                <a:t>Hangzhou</a:t>
              </a:r>
              <a:endParaRPr lang="en-US" sz="900" b="0" strike="noStrike" spc="-1" dirty="0">
                <a:latin typeface="Arial" panose="020B0604020202090204"/>
              </a:endParaRPr>
            </a:p>
          </p:txBody>
        </p:sp>
        <p:pic>
          <p:nvPicPr>
            <p:cNvPr id="73" name="Picture 73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0969400">
              <a:off x="8658508" y="2412196"/>
              <a:ext cx="630360" cy="59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4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0633400">
              <a:off x="8690173" y="3108022"/>
              <a:ext cx="618840" cy="58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5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1510600">
              <a:off x="9043477" y="2375840"/>
              <a:ext cx="630360" cy="59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6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77800">
              <a:off x="9387070" y="2396104"/>
              <a:ext cx="630360" cy="59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7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77800">
              <a:off x="9885184" y="2747157"/>
              <a:ext cx="630360" cy="59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8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1327000">
              <a:off x="9268558" y="3094229"/>
              <a:ext cx="630360" cy="59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9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1144000">
              <a:off x="5761581" y="2438199"/>
              <a:ext cx="618840" cy="58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80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1144000">
              <a:off x="3088800" y="2702160"/>
              <a:ext cx="618840" cy="58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1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0917890">
              <a:off x="2086229" y="2687828"/>
              <a:ext cx="618840" cy="58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2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1144000">
              <a:off x="2470886" y="3089402"/>
              <a:ext cx="618840" cy="5871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91" y="1824558"/>
            <a:ext cx="3230506" cy="34442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BIOS Software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系微提供广泛的市场区隔的服务，不只局限于下列的项目：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l"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移动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计算机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BIOS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桌面计算机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BIOS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服务器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BIOS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企业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中型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刀锋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工作站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嵌入式计算机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/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物联网运算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BIOS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en-US" altLang="zh-CN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Comms 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架构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安全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储藏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医疗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测试＆测量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742950" lvl="1" indent="-285750" algn="l">
              <a:buFont typeface="Arial" panose="020B0604020202090204" pitchFamily="34" charset="0"/>
              <a:buChar char="•"/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军队＆航空宇宙</a:t>
            </a:r>
            <a:endParaRPr lang="zh-CN" altLang="en-US" sz="1400" b="0" i="0" dirty="0">
              <a:solidFill>
                <a:srgbClr val="4F4F4F"/>
              </a:solidFill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  <a:p>
            <a:endParaRPr lang="zh-CN" altLang="en-US" dirty="0"/>
          </a:p>
        </p:txBody>
      </p:sp>
      <p:pic>
        <p:nvPicPr>
          <p:cNvPr id="4" name="Picture 11" descr="A picture containing diagram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18" y="3337605"/>
            <a:ext cx="1034765" cy="90024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28" y="3002404"/>
            <a:ext cx="1722717" cy="75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t1.gstatic.com/images?q=tbn:ANd9GcRDTXvIZbf_jF1_hLOEpVk_HITvCgKg3uuBiqIwHoads9XPtzY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38" y="3002404"/>
            <a:ext cx="1154886" cy="7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5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92" b="90000" l="10000" r="96500">
                        <a14:foregroundMark x1="47300" y1="37077" x2="47300" y2="37077"/>
                        <a14:foregroundMark x1="46700" y1="35385" x2="46700" y2="35385"/>
                        <a14:foregroundMark x1="64800" y1="49692" x2="64800" y2="49692"/>
                        <a14:foregroundMark x1="66700" y1="51231" x2="66700" y2="51231"/>
                        <a14:foregroundMark x1="88100" y1="56000" x2="88100" y2="56000"/>
                        <a14:foregroundMark x1="55200" y1="66308" x2="55200" y2="66308"/>
                        <a14:foregroundMark x1="55600" y1="68000" x2="55600" y2="68000"/>
                        <a14:foregroundMark x1="50800" y1="55846" x2="50800" y2="55846"/>
                        <a14:foregroundMark x1="50500" y1="59385" x2="50500" y2="59385"/>
                        <a14:foregroundMark x1="50000" y1="54923" x2="50000" y2="54923"/>
                        <a14:foregroundMark x1="50600" y1="53077" x2="50600" y2="53077"/>
                        <a14:foregroundMark x1="50200" y1="56923" x2="50200" y2="56923"/>
                        <a14:foregroundMark x1="51700" y1="62154" x2="51700" y2="62154"/>
                        <a14:foregroundMark x1="48300" y1="60308" x2="48300" y2="60308"/>
                        <a14:foregroundMark x1="49400" y1="62308" x2="49400" y2="62308"/>
                        <a14:backgroundMark x1="53200" y1="66000" x2="53200" y2="66000"/>
                        <a14:backgroundMark x1="60900" y1="69538" x2="60900" y2="69538"/>
                        <a14:backgroundMark x1="64400" y1="70308" x2="64400" y2="70308"/>
                        <a14:backgroundMark x1="68400" y1="72154" x2="68400" y2="72154"/>
                        <a14:backgroundMark x1="70600" y1="72923" x2="70600" y2="72923"/>
                        <a14:backgroundMark x1="72400" y1="73692" x2="72400" y2="73692"/>
                        <a14:backgroundMark x1="73400" y1="74000" x2="73400" y2="74000"/>
                        <a14:backgroundMark x1="73900" y1="74154" x2="73900" y2="74154"/>
                        <a14:backgroundMark x1="59700" y1="69385" x2="59700" y2="69385"/>
                        <a14:backgroundMark x1="53100" y1="67538" x2="53100" y2="67538"/>
                        <a14:backgroundMark x1="51900" y1="65846" x2="51900" y2="65846"/>
                        <a14:backgroundMark x1="50200" y1="65385" x2="50200" y2="65385"/>
                        <a14:backgroundMark x1="49200" y1="66000" x2="49200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51" t="26525" b="19984"/>
          <a:stretch>
            <a:fillRect/>
          </a:stretch>
        </p:blipFill>
        <p:spPr>
          <a:xfrm>
            <a:off x="4307175" y="1858652"/>
            <a:ext cx="855375" cy="522238"/>
          </a:xfrm>
          <a:prstGeom prst="rect">
            <a:avLst/>
          </a:prstGeom>
        </p:spPr>
      </p:pic>
      <p:pic>
        <p:nvPicPr>
          <p:cNvPr id="8" name="Picture 6" descr="http://uon.cc/wp-content/gallery/2011_10/acer-aspire-s3-ultrabook_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394">
            <a:off x="5343628" y="1875892"/>
            <a:ext cx="824641" cy="4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cn.engadget.com/images/2006/08/UploadFile421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90" y="1858652"/>
            <a:ext cx="587138" cy="4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static.kvraudio.com/i/b/kdj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63" y="4326365"/>
            <a:ext cx="865383" cy="9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连接符 14"/>
          <p:cNvCxnSpPr/>
          <p:nvPr/>
        </p:nvCxnSpPr>
        <p:spPr>
          <a:xfrm>
            <a:off x="4085304" y="2399948"/>
            <a:ext cx="34688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085304" y="3759982"/>
            <a:ext cx="34688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093930" y="5255291"/>
            <a:ext cx="34688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BIOS </a:t>
            </a:r>
            <a:r>
              <a:rPr lang="zh-CN" altLang="en-US" dirty="0"/>
              <a:t>工程师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230"/>
            <a:ext cx="10877550" cy="495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岗位要求</a:t>
            </a:r>
            <a:endParaRPr lang="en-US" altLang="zh-CN" sz="1800" b="1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理工科本科（如计算机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/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电子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/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电气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/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自动化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/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通讯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/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机械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…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）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熟练运用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语言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较强的沟通能力，自我驱动力强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4F4F4F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加分项</a:t>
            </a:r>
            <a:endParaRPr lang="en-US" altLang="zh-CN" sz="1800" b="1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获取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语言等级证书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获取奖学金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科创相关奖项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招聘人数及待遇</a:t>
            </a:r>
            <a:endParaRPr lang="en-US" altLang="zh-CN" sz="1800" b="1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BIOS</a:t>
            </a:r>
            <a:r>
              <a:rPr lang="zh-CN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工程师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15</a:t>
            </a:r>
            <a:r>
              <a:rPr lang="zh-CN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人（应届毕业生，月薪及津贴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10,000</a:t>
            </a:r>
            <a:r>
              <a:rPr lang="zh-CN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元左右）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4F4F4F"/>
              </a:solidFill>
              <a:latin typeface="Roboto" panose="02000000000000000000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7649" y="4036133"/>
            <a:ext cx="4586469" cy="1691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工作地点：上海市浦东新区张江碧波路</a:t>
            </a:r>
            <a:r>
              <a:rPr lang="en-US" altLang="zh-CN" dirty="0"/>
              <a:t>5</a:t>
            </a:r>
            <a:r>
              <a:rPr lang="zh-CN" altLang="en-US" dirty="0"/>
              <a:t>号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联系人：葛冰娟  </a:t>
            </a:r>
            <a:endParaRPr lang="zh-CN" altLang="en-US" dirty="0"/>
          </a:p>
          <a:p>
            <a:r>
              <a:rPr lang="zh-CN" altLang="en-US" sz="1600" dirty="0"/>
              <a:t>联系电话：</a:t>
            </a:r>
            <a:r>
              <a:rPr lang="en-US" altLang="zh-CN" sz="1600" dirty="0"/>
              <a:t>021-22502162    </a:t>
            </a:r>
            <a:endParaRPr lang="en-US" altLang="zh-CN" sz="1600" dirty="0"/>
          </a:p>
          <a:p>
            <a:r>
              <a:rPr lang="zh-CN" altLang="en-US" sz="1600" dirty="0"/>
              <a:t>手机：</a:t>
            </a:r>
            <a:r>
              <a:rPr lang="en-US" altLang="zh-CN" sz="1600" dirty="0"/>
              <a:t>13918302660</a:t>
            </a:r>
            <a:endParaRPr lang="en-US" altLang="zh-CN" sz="1600" dirty="0"/>
          </a:p>
          <a:p>
            <a:r>
              <a:rPr lang="zh-CN" altLang="en-US" dirty="0"/>
              <a:t>邮箱：</a:t>
            </a:r>
            <a:r>
              <a:rPr lang="en-US" altLang="zh-CN" dirty="0"/>
              <a:t>icey.ge@insyde</a:t>
            </a:r>
            <a:r>
              <a:rPr lang="en-US" altLang="zh-CN"/>
              <a:t>.com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领先的技术培训体系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230"/>
            <a:ext cx="10877550" cy="4956597"/>
          </a:xfrm>
        </p:spPr>
        <p:txBody>
          <a:bodyPr>
            <a:normAutofit/>
          </a:bodyPr>
          <a:lstStyle/>
          <a:p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b="1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从 </a:t>
            </a:r>
            <a:r>
              <a:rPr lang="en-US" altLang="zh-CN" sz="1800" b="1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0 </a:t>
            </a:r>
            <a:r>
              <a:rPr lang="zh-CN" altLang="en-US" sz="1800" b="1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开始培训</a:t>
            </a:r>
            <a:endParaRPr lang="en-US" altLang="zh-CN" sz="1800" b="1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第一阶段 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实习期 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				2022/3 - 2022/6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第二阶段 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入职进入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NTC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大学为期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3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个月的课程 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	2022/7 - 2022/9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第三阶段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导师制培养技术与项目能力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	2022/10 - 2023/3</a:t>
            </a:r>
            <a:endParaRPr lang="en-US" altLang="zh-CN" sz="1800" dirty="0">
              <a:solidFill>
                <a:srgbClr val="4F4F4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第四阶段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zh-CN" altLang="en-US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导师指导去参与项目技术开发</a:t>
            </a:r>
            <a:r>
              <a:rPr lang="en-US" altLang="zh-CN" sz="1800" dirty="0">
                <a:solidFill>
                  <a:srgbClr val="4F4F4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		2023/4 -</a:t>
            </a:r>
            <a:endParaRPr lang="en-US" altLang="zh-CN" sz="2000" dirty="0">
              <a:solidFill>
                <a:srgbClr val="4F4F4F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4F4F4F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4F4F4F"/>
              </a:solidFill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8 Theme">
  <a:themeElements>
    <a:clrScheme name="Insyde 2018 New Logo Theme">
      <a:dk1>
        <a:srgbClr val="3F3F3F"/>
      </a:dk1>
      <a:lt1>
        <a:srgbClr val="FFFFFF"/>
      </a:lt1>
      <a:dk2>
        <a:srgbClr val="000000"/>
      </a:dk2>
      <a:lt2>
        <a:srgbClr val="E7E6E6"/>
      </a:lt2>
      <a:accent1>
        <a:srgbClr val="0178BB"/>
      </a:accent1>
      <a:accent2>
        <a:srgbClr val="EE6F31"/>
      </a:accent2>
      <a:accent3>
        <a:srgbClr val="478A2B"/>
      </a:accent3>
      <a:accent4>
        <a:srgbClr val="A5A5A5"/>
      </a:accent4>
      <a:accent5>
        <a:srgbClr val="7030A0"/>
      </a:accent5>
      <a:accent6>
        <a:srgbClr val="8A0000"/>
      </a:accent6>
      <a:hlink>
        <a:srgbClr val="3F3F3F"/>
      </a:hlink>
      <a:folHlink>
        <a:srgbClr val="ED7D31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G Theme">
  <a:themeElements>
    <a:clrScheme name="Insyde New">
      <a:dk1>
        <a:srgbClr val="3F3F3F"/>
      </a:dk1>
      <a:lt1>
        <a:srgbClr val="FFFFFF"/>
      </a:lt1>
      <a:dk2>
        <a:srgbClr val="000000"/>
      </a:dk2>
      <a:lt2>
        <a:srgbClr val="E7E6E6"/>
      </a:lt2>
      <a:accent1>
        <a:srgbClr val="0178BB"/>
      </a:accent1>
      <a:accent2>
        <a:srgbClr val="EE6F31"/>
      </a:accent2>
      <a:accent3>
        <a:srgbClr val="82A248"/>
      </a:accent3>
      <a:accent4>
        <a:srgbClr val="A5A5A5"/>
      </a:accent4>
      <a:accent5>
        <a:srgbClr val="800000"/>
      </a:accent5>
      <a:accent6>
        <a:srgbClr val="006639"/>
      </a:accent6>
      <a:hlink>
        <a:srgbClr val="3F3F3F"/>
      </a:hlink>
      <a:folHlink>
        <a:srgbClr val="ED7D31"/>
      </a:folHlink>
    </a:clrScheme>
    <a:fontScheme name="Insyde Softwar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Theme</Template>
  <TotalTime>0</TotalTime>
  <Words>754</Words>
  <Application>WPS 文字</Application>
  <PresentationFormat>宽屏</PresentationFormat>
  <Paragraphs>92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9" baseType="lpstr">
      <vt:lpstr>Arial</vt:lpstr>
      <vt:lpstr>方正书宋_GBK</vt:lpstr>
      <vt:lpstr>Wingdings</vt:lpstr>
      <vt:lpstr>Segoe UI</vt:lpstr>
      <vt:lpstr>苹方-简</vt:lpstr>
      <vt:lpstr>PMingLiU</vt:lpstr>
      <vt:lpstr>Roboto</vt:lpstr>
      <vt:lpstr>Segoe UI</vt:lpstr>
      <vt:lpstr>Thonburi</vt:lpstr>
      <vt:lpstr>Kozuka Mincho Pro B</vt:lpstr>
      <vt:lpstr>Arial</vt:lpstr>
      <vt:lpstr>Segoe UI Semibold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宋体-繁</vt:lpstr>
      <vt:lpstr>等线</vt:lpstr>
      <vt:lpstr>汉仪中等线KW</vt:lpstr>
      <vt:lpstr>2018 Theme</vt:lpstr>
      <vt:lpstr>2_SEG Theme</vt:lpstr>
      <vt:lpstr>Insyde® Software 应届生招聘简章</vt:lpstr>
      <vt:lpstr>Insyde Software</vt:lpstr>
      <vt:lpstr>BIOS Software Solution</vt:lpstr>
      <vt:lpstr>BIOS 工程师</vt:lpstr>
      <vt:lpstr>领先的技术培训体系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 Title</dc:title>
  <dc:creator>Alastair Jones</dc:creator>
  <cp:lastModifiedBy>gbj</cp:lastModifiedBy>
  <cp:revision>490</cp:revision>
  <dcterms:created xsi:type="dcterms:W3CDTF">2022-03-09T09:48:27Z</dcterms:created>
  <dcterms:modified xsi:type="dcterms:W3CDTF">2022-03-09T09:48:27Z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</Properties>
</file>