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7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/>
    <p:restoredTop sz="94660"/>
  </p:normalViewPr>
  <p:slideViewPr>
    <p:cSldViewPr snapToGrid="0" showGuides="1">
      <p:cViewPr varScale="1">
        <p:scale>
          <a:sx n="91" d="100"/>
          <a:sy n="91" d="100"/>
        </p:scale>
        <p:origin x="-120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/>
          <p:nvPr/>
        </p:nvSpPr>
        <p:spPr>
          <a:xfrm>
            <a:off x="0" y="762000"/>
            <a:ext cx="9142413" cy="533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7"/>
          <p:cNvSpPr/>
          <p:nvPr/>
        </p:nvSpPr>
        <p:spPr>
          <a:xfrm>
            <a:off x="9271000" y="762000"/>
            <a:ext cx="2924175" cy="5334000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/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A8105FF-1898-4441-8329-45D1E8B79C9C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A6E39F8-D8AD-4984-8BEE-042515975AC8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7D8BA-105B-4F8A-BAD4-F7B517B0744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7298CE4-B570-435C-948D-6BDB162B942C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7D8BA-105B-4F8A-BAD4-F7B517B0744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7298CE4-B570-435C-948D-6BDB162B942C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7D8BA-105B-4F8A-BAD4-F7B517B0744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7298CE4-B570-435C-948D-6BDB162B942C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/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7D8BA-105B-4F8A-BAD4-F7B517B0744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7298CE4-B570-435C-948D-6BDB162B942C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7D8BA-105B-4F8A-BAD4-F7B517B0744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7298CE4-B570-435C-948D-6BDB162B942C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7D8BA-105B-4F8A-BAD4-F7B517B0744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7298CE4-B570-435C-948D-6BDB162B942C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7D8BA-105B-4F8A-BAD4-F7B517B0744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7298CE4-B570-435C-948D-6BDB162B942C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4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749887-909A-4A5E-B33A-2337110C9D92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8C2726B-399B-4408-B06D-805769526389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7D8BA-105B-4F8A-BAD4-F7B517B0744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7298CE4-B570-435C-948D-6BDB162B942C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/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59595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59595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9" name="Date Placeholder 7"/>
          <p:cNvSpPr>
            <a:spLocks noGrp="1"/>
          </p:cNvSpPr>
          <p:nvPr>
            <p:ph type="dt" sz="half" idx="1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B142BBB-7C10-4397-B39A-36715FEAB0CD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3498850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EA31AE43-D258-4524-988F-D4A5FB290554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" name="Rectangle 6"/>
          <p:cNvSpPr/>
          <p:nvPr/>
        </p:nvSpPr>
        <p:spPr>
          <a:xfrm>
            <a:off x="0" y="758825"/>
            <a:ext cx="3443288" cy="53308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8" cy="460057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763" y="758825"/>
            <a:ext cx="384175" cy="5330825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>
          <a:xfrm>
            <a:off x="3868738" y="863600"/>
            <a:ext cx="7315200" cy="51212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1938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100">
                <a:solidFill>
                  <a:srgbClr val="7F7F7F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97D8BA-105B-4F8A-BAD4-F7B517B0744E}" type="datetimeFigureOut">
              <a:rPr kumimoji="0" lang="en-US" altLang="zh-CN" sz="1100" b="0" i="0" u="none" strike="noStrike" kern="1200" cap="none" spc="0" normalizeH="0" baseline="0" noProof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8738" y="6356350"/>
            <a:ext cx="5911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defRPr sz="1100">
                <a:solidFill>
                  <a:srgbClr val="7F7F7F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100" b="0" i="0" u="none" strike="noStrike" kern="1200" cap="none" spc="0" normalizeH="0" baseline="0" noProof="0">
              <a:ln>
                <a:noFill/>
              </a:ln>
              <a:solidFill>
                <a:srgbClr val="7F7F7F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663" y="6356350"/>
            <a:ext cx="1530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 b="1">
                <a:solidFill>
                  <a:schemeClr val="accent1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7298CE4-B570-435C-948D-6BDB162B942C}" type="slidenum">
              <a:rPr kumimoji="0" lang="en-US" altLang="zh-CN" sz="1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rbel" panose="020B050302020402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rbel" panose="020B0503020204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 spc="-6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FFFFFF"/>
          </a:solidFill>
          <a:latin typeface="Corbel" panose="020B0503020204020204" pitchFamily="34" charset="0"/>
        </a:defRPr>
      </a:lvl9pPr>
    </p:titleStyle>
    <p:bodyStyle>
      <a:lvl1pPr marL="182880" indent="-18288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6858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182880" algn="l" rtl="0" eaLnBrk="0" fontAlgn="base" hangingPunct="0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anose="05020102010507070707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69975" y="1298575"/>
            <a:ext cx="7529513" cy="32543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9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2025</a:t>
            </a:r>
            <a:r>
              <a:rPr kumimoji="0" lang="zh-CN" altLang="en-US" sz="5900" b="0" i="0" u="none" strike="noStrike" kern="1200" cap="none" spc="-1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届市级优秀</a:t>
            </a:r>
            <a:r>
              <a:rPr kumimoji="0" lang="zh-CN" altLang="en-US" sz="5900" b="0" i="0" u="none" strike="noStrike" kern="1200" cap="none" spc="-1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毕业生申请流程</a:t>
            </a:r>
            <a:endParaRPr kumimoji="0" lang="zh-CN" altLang="en-US" sz="5900" b="0" i="0" u="none" strike="noStrike" kern="1200" cap="none" spc="-1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00138" y="4670425"/>
            <a:ext cx="7315200" cy="9144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暨学生</a:t>
            </a:r>
            <a:r>
              <a:rPr kumimoji="0" lang="zh-CN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使用手册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71125" y="98425"/>
            <a:ext cx="183832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、登录网站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内容占位符 2"/>
          <p:cNvSpPr>
            <a:spLocks noGrp="1"/>
          </p:cNvSpPr>
          <p:nvPr>
            <p:ph idx="1"/>
          </p:nvPr>
        </p:nvSpPr>
        <p:spPr>
          <a:xfrm>
            <a:off x="3868738" y="733425"/>
            <a:ext cx="7550150" cy="808038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进入学校官网（</a:t>
            </a:r>
            <a:r>
              <a:rPr lang="en-US" altLang="zh-CN" dirty="0">
                <a:ea typeface="幼圆" panose="02010509060101010101" pitchFamily="49" charset="-122"/>
              </a:rPr>
              <a:t>https://www.shiep.edu.cn/</a:t>
            </a:r>
            <a:r>
              <a:rPr lang="zh-CN" altLang="en-US" dirty="0">
                <a:ea typeface="幼圆" panose="02010509060101010101" pitchFamily="49" charset="-122"/>
              </a:rPr>
              <a:t>），找到招生就业栏目的“本科生就业”进入就业网站。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6148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68738" y="1654175"/>
            <a:ext cx="7550150" cy="1871663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6149" name="内容占位符 2"/>
          <p:cNvSpPr txBox="1"/>
          <p:nvPr/>
        </p:nvSpPr>
        <p:spPr>
          <a:xfrm>
            <a:off x="3868738" y="3560763"/>
            <a:ext cx="7550150" cy="8080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dirty="0">
                <a:ea typeface="幼圆" panose="02010509060101010101" pitchFamily="49" charset="-122"/>
              </a:rPr>
              <a:t>点击“学生登录”，使用学校的统一身份认证账号进行登录。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6150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38" y="4492625"/>
            <a:ext cx="7550150" cy="1582738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6151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、进入栏目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171" name="内容占位符 2"/>
          <p:cNvSpPr>
            <a:spLocks noGrp="1"/>
          </p:cNvSpPr>
          <p:nvPr>
            <p:ph idx="1"/>
          </p:nvPr>
        </p:nvSpPr>
        <p:spPr>
          <a:xfrm>
            <a:off x="3868738" y="776288"/>
            <a:ext cx="7507287" cy="998537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dirty="0">
                <a:ea typeface="幼圆" panose="02010509060101010101" pitchFamily="49" charset="-122"/>
              </a:rPr>
              <a:t>登录后可在学生中心左侧的导航菜单中找到就业手续栏目中的“市优登记”，点击“编辑”按钮可进入填报页面进行登记申请 。</a:t>
            </a:r>
            <a:endParaRPr lang="zh-CN" altLang="en-US" dirty="0">
              <a:ea typeface="幼圆" panose="02010509060101010101" pitchFamily="49" charset="-122"/>
            </a:endParaRPr>
          </a:p>
        </p:txBody>
      </p:sp>
      <p:pic>
        <p:nvPicPr>
          <p:cNvPr id="7172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38" y="1909763"/>
            <a:ext cx="7507287" cy="3944937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819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43350" y="3284538"/>
            <a:ext cx="4335463" cy="341947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8195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350" y="147638"/>
            <a:ext cx="4335463" cy="31305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、申请提交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7" name="内容占位符 2"/>
          <p:cNvSpPr txBox="1"/>
          <p:nvPr/>
        </p:nvSpPr>
        <p:spPr>
          <a:xfrm>
            <a:off x="7785100" y="1273175"/>
            <a:ext cx="3556000" cy="349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sz="1400" dirty="0">
                <a:ea typeface="幼圆" panose="02010509060101010101" pitchFamily="49" charset="-122"/>
              </a:rPr>
              <a:t>评选类型选择“市级优秀毕业生”</a:t>
            </a:r>
            <a:endParaRPr lang="en-US" altLang="zh-CN" sz="1400" dirty="0">
              <a:ea typeface="幼圆" panose="02010509060101010101" pitchFamily="49" charset="-122"/>
            </a:endParaRPr>
          </a:p>
        </p:txBody>
      </p:sp>
      <p:sp>
        <p:nvSpPr>
          <p:cNvPr id="8198" name="内容占位符 2"/>
          <p:cNvSpPr txBox="1"/>
          <p:nvPr/>
        </p:nvSpPr>
        <p:spPr>
          <a:xfrm>
            <a:off x="7897813" y="3538538"/>
            <a:ext cx="3556000" cy="349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sz="1400" dirty="0">
                <a:ea typeface="幼圆" panose="02010509060101010101" pitchFamily="49" charset="-122"/>
              </a:rPr>
              <a:t>平均综测请按实际情况填写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sp>
        <p:nvSpPr>
          <p:cNvPr id="8199" name="内容占位符 2"/>
          <p:cNvSpPr txBox="1"/>
          <p:nvPr/>
        </p:nvSpPr>
        <p:spPr>
          <a:xfrm>
            <a:off x="7897813" y="3883025"/>
            <a:ext cx="3978275" cy="55403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sz="1400" dirty="0">
                <a:ea typeface="幼圆" panose="02010509060101010101" pitchFamily="49" charset="-122"/>
              </a:rPr>
              <a:t>排名填写规则为：</a:t>
            </a:r>
            <a:r>
              <a:rPr lang="en-US" altLang="zh-CN" sz="1400" dirty="0">
                <a:ea typeface="幼圆" panose="02010509060101010101" pitchFamily="49" charset="-122"/>
              </a:rPr>
              <a:t>XX</a:t>
            </a:r>
            <a:r>
              <a:rPr lang="zh-CN" altLang="en-US" sz="1400" dirty="0">
                <a:ea typeface="幼圆" panose="02010509060101010101" pitchFamily="49" charset="-122"/>
              </a:rPr>
              <a:t>（个人排名）</a:t>
            </a:r>
            <a:r>
              <a:rPr lang="en-US" altLang="zh-CN" sz="1400" dirty="0">
                <a:ea typeface="幼圆" panose="02010509060101010101" pitchFamily="49" charset="-122"/>
              </a:rPr>
              <a:t>/XX</a:t>
            </a:r>
            <a:r>
              <a:rPr lang="zh-CN" altLang="en-US" sz="1400" dirty="0">
                <a:ea typeface="幼圆" panose="02010509060101010101" pitchFamily="49" charset="-122"/>
              </a:rPr>
              <a:t>（专业总人数）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sp>
        <p:nvSpPr>
          <p:cNvPr id="13" name="内容占位符 2"/>
          <p:cNvSpPr txBox="1"/>
          <p:nvPr/>
        </p:nvSpPr>
        <p:spPr>
          <a:xfrm>
            <a:off x="7897813" y="4441825"/>
            <a:ext cx="3556000" cy="3508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Char char=""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评选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年月根据系统默认选择即可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14" name="内容占位符 2"/>
          <p:cNvSpPr txBox="1"/>
          <p:nvPr/>
        </p:nvSpPr>
        <p:spPr>
          <a:xfrm>
            <a:off x="7897813" y="4994275"/>
            <a:ext cx="3556000" cy="3492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Char char=""/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曾获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荣誉不得超过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4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行，填写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1-120</a:t>
            </a: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字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sp>
        <p:nvSpPr>
          <p:cNvPr id="8202" name="内容占位符 2"/>
          <p:cNvSpPr txBox="1"/>
          <p:nvPr/>
        </p:nvSpPr>
        <p:spPr>
          <a:xfrm>
            <a:off x="7897813" y="6130925"/>
            <a:ext cx="3902075" cy="6667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>
              <a:lnSpc>
                <a:spcPct val="110000"/>
              </a:lnSpc>
            </a:pPr>
            <a:r>
              <a:rPr lang="zh-CN" altLang="en-US" sz="1400" dirty="0">
                <a:ea typeface="幼圆" panose="02010509060101010101" pitchFamily="49" charset="-122"/>
              </a:rPr>
              <a:t>全部填写完毕点击</a:t>
            </a:r>
            <a:r>
              <a:rPr lang="zh-CN" altLang="en-US" sz="1400" dirty="0">
                <a:solidFill>
                  <a:srgbClr val="FF0000"/>
                </a:solidFill>
                <a:ea typeface="幼圆" panose="02010509060101010101" pitchFamily="49" charset="-122"/>
              </a:rPr>
              <a:t>“保存并送审”</a:t>
            </a:r>
            <a:r>
              <a:rPr lang="zh-CN" altLang="en-US" sz="1400" dirty="0">
                <a:ea typeface="幼圆" panose="02010509060101010101" pitchFamily="49" charset="-122"/>
              </a:rPr>
              <a:t>提交审核（暂存为未填写完整时的暂时保存）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pic>
        <p:nvPicPr>
          <p:cNvPr id="8203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内容占位符 2"/>
          <p:cNvSpPr txBox="1"/>
          <p:nvPr/>
        </p:nvSpPr>
        <p:spPr>
          <a:xfrm>
            <a:off x="7897813" y="5521325"/>
            <a:ext cx="3556000" cy="3492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2" panose="05020102010507070707" pitchFamily="18" charset="2"/>
              <a:buChar char=""/>
              <a:defRPr/>
            </a:pPr>
            <a:r>
              <a:rPr kumimoji="0" lang="zh-CN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主要事迹填写</a:t>
            </a:r>
            <a:r>
              <a:rPr kumimoji="0" lang="en-US" altLang="zh-CN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600-700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字</a:t>
            </a:r>
            <a:endParaRPr kumimoji="0" lang="zh-CN" alt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  <a:r>
              <a:rPr kumimoji="0" lang="zh-CN" altLang="en-US" sz="36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、等待审核</a:t>
            </a:r>
            <a:endParaRPr kumimoji="0" lang="zh-CN" altLang="en-US" sz="3600" b="0" i="0" u="none" strike="noStrike" kern="1200" cap="none" spc="-6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9" name="内容占位符 2"/>
          <p:cNvSpPr>
            <a:spLocks noGrp="1"/>
          </p:cNvSpPr>
          <p:nvPr>
            <p:ph idx="1"/>
          </p:nvPr>
        </p:nvSpPr>
        <p:spPr>
          <a:xfrm>
            <a:off x="3868738" y="736600"/>
            <a:ext cx="7507287" cy="541338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zh-CN" altLang="en-US" sz="1400" dirty="0">
                <a:ea typeface="幼圆" panose="02010509060101010101" pitchFamily="49" charset="-122"/>
              </a:rPr>
              <a:t>提交后学生状态将变为“已提交”，此时需等待辅导员审核。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pic>
        <p:nvPicPr>
          <p:cNvPr id="9220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68738" y="1255713"/>
            <a:ext cx="7507287" cy="65405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9221" name="内容占位符 2"/>
          <p:cNvSpPr txBox="1"/>
          <p:nvPr/>
        </p:nvSpPr>
        <p:spPr>
          <a:xfrm>
            <a:off x="3868738" y="3433763"/>
            <a:ext cx="7507287" cy="6238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sz="1400" dirty="0">
                <a:ea typeface="幼圆" panose="02010509060101010101" pitchFamily="49" charset="-122"/>
              </a:rPr>
              <a:t>学院审核通过后状态变为“院系审核通过”，此时需等待校级管理员审核。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pic>
        <p:nvPicPr>
          <p:cNvPr id="9222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8738" y="4006850"/>
            <a:ext cx="7507287" cy="6318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9223" name="内容占位符 2"/>
          <p:cNvSpPr txBox="1"/>
          <p:nvPr/>
        </p:nvSpPr>
        <p:spPr>
          <a:xfrm>
            <a:off x="3868738" y="4760913"/>
            <a:ext cx="7507287" cy="622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eaLnBrk="1" hangingPunct="1"/>
            <a:r>
              <a:rPr lang="zh-CN" altLang="en-US" sz="1400" dirty="0">
                <a:ea typeface="幼圆" panose="02010509060101010101" pitchFamily="49" charset="-122"/>
              </a:rPr>
              <a:t>校级管理员审核通过后状态变为“学校审核通过”，此时市级优秀毕业生申请即为通过。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pic>
        <p:nvPicPr>
          <p:cNvPr id="9224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8738" y="5357813"/>
            <a:ext cx="7507287" cy="622300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pic>
        <p:nvPicPr>
          <p:cNvPr id="9225" name="图片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53675" y="0"/>
            <a:ext cx="1838325" cy="45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6" name="内容占位符 2"/>
          <p:cNvSpPr txBox="1"/>
          <p:nvPr/>
        </p:nvSpPr>
        <p:spPr>
          <a:xfrm>
            <a:off x="3868738" y="2139950"/>
            <a:ext cx="7507287" cy="54133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182880" indent="-182880" algn="l" rtl="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20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1pPr>
            <a:lvl2pPr marL="6858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2pPr>
            <a:lvl3pPr marL="11430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6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3pPr>
            <a:lvl4pPr marL="16002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4pPr>
            <a:lvl5pPr marL="2057400" indent="-182880" algn="l" rtl="0" eaLnBrk="0" fontAlgn="base" hangingPunct="0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anose="05020102010507070707" pitchFamily="18" charset="2"/>
              <a:buChar char=""/>
              <a:defRPr sz="1400" kern="1200">
                <a:solidFill>
                  <a:srgbClr val="59595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 defTabSz="457200"/>
            <a:r>
              <a:rPr lang="zh-CN" altLang="en-US" sz="1400" dirty="0">
                <a:ea typeface="幼圆" panose="02010509060101010101" pitchFamily="49" charset="-122"/>
              </a:rPr>
              <a:t>辅导员审核通过后状态变为“辅导员审核通过”，此时需等待学院管理员审核。</a:t>
            </a:r>
            <a:endParaRPr lang="zh-CN" altLang="en-US" sz="1400" dirty="0">
              <a:ea typeface="幼圆" panose="02010509060101010101" pitchFamily="49" charset="-122"/>
            </a:endParaRPr>
          </a:p>
        </p:txBody>
      </p:sp>
      <p:pic>
        <p:nvPicPr>
          <p:cNvPr id="9227" name="图片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8738" y="2641600"/>
            <a:ext cx="7507287" cy="619125"/>
          </a:xfrm>
          <a:prstGeom prst="rect">
            <a:avLst/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框架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TM03457475[[fn=框架]]</Template>
  <TotalTime>0</TotalTime>
  <Words>457</Words>
  <Application>WPS 演示</Application>
  <PresentationFormat>自定义</PresentationFormat>
  <Paragraphs>40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Corbel</vt:lpstr>
      <vt:lpstr>Wingdings 2</vt:lpstr>
      <vt:lpstr>Calibri</vt:lpstr>
      <vt:lpstr>幼圆</vt:lpstr>
      <vt:lpstr>微软雅黑</vt:lpstr>
      <vt:lpstr>Arial Unicode MS</vt:lpstr>
      <vt:lpstr>框架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优秀毕业生申请流程</dc:title>
  <dc:creator>janeyun0312@126.com</dc:creator>
  <cp:lastModifiedBy>周远航</cp:lastModifiedBy>
  <cp:revision>19</cp:revision>
  <dcterms:created xsi:type="dcterms:W3CDTF">2021-10-20T06:33:20Z</dcterms:created>
  <dcterms:modified xsi:type="dcterms:W3CDTF">2025-03-04T11:42:54Z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BD9C4C4BB05F40A382A01BA7D4D7AD02_13</vt:lpwstr>
  </property>
  <property fmtid="{D5CDD505-2E9C-101B-9397-08002B2CF9AE}" pid="3" name="KSOProductBuildVer">
    <vt:lpwstr>2052-12.1.0.20305</vt:lpwstr>
  </property>
</Properties>
</file>