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2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/>
        </p:nvSpPr>
        <p:spPr>
          <a:xfrm>
            <a:off x="0" y="762000"/>
            <a:ext cx="9142413" cy="533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7"/>
          <p:cNvSpPr/>
          <p:nvPr/>
        </p:nvSpPr>
        <p:spPr>
          <a:xfrm>
            <a:off x="9271000" y="762000"/>
            <a:ext cx="2924175" cy="533400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/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191DD42-572A-4616-BBAE-AA9CD13F38B4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FEB42F2-8A52-42BE-A361-C25DAC0C0E29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5D5F14-1111-4CD7-A9B7-D6C88D46E7D4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CF331F-B00E-48E5-8AC5-E198B4CE4ABB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5D5F14-1111-4CD7-A9B7-D6C88D46E7D4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CF331F-B00E-48E5-8AC5-E198B4CE4ABB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5D5F14-1111-4CD7-A9B7-D6C88D46E7D4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CF331F-B00E-48E5-8AC5-E198B4CE4ABB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/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5D5F14-1111-4CD7-A9B7-D6C88D46E7D4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CF331F-B00E-48E5-8AC5-E198B4CE4ABB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5D5F14-1111-4CD7-A9B7-D6C88D46E7D4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CF331F-B00E-48E5-8AC5-E198B4CE4ABB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5D5F14-1111-4CD7-A9B7-D6C88D46E7D4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CF331F-B00E-48E5-8AC5-E198B4CE4ABB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5D5F14-1111-4CD7-A9B7-D6C88D46E7D4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CF331F-B00E-48E5-8AC5-E198B4CE4ABB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A8DAAFC-B02D-4576-B6C0-BF5A7BE09E1D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AEBD9FA-716E-4477-ADC0-B451E1F835D0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 b="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5D5F14-1111-4CD7-A9B7-D6C88D46E7D4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CF331F-B00E-48E5-8AC5-E198B4CE4ABB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B856E96-F3FB-48A0-93FF-11AFF5D54C0E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98850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BB97643-707A-4191-AF89-599F458A327E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Rectangle 6"/>
          <p:cNvSpPr/>
          <p:nvPr/>
        </p:nvSpPr>
        <p:spPr>
          <a:xfrm>
            <a:off x="0" y="758825"/>
            <a:ext cx="3443288" cy="5330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13" y="1123950"/>
            <a:ext cx="2947988" cy="460057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763" y="758825"/>
            <a:ext cx="384175" cy="5330825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>
          <a:xfrm>
            <a:off x="3868738" y="863600"/>
            <a:ext cx="7315200" cy="51212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100">
                <a:solidFill>
                  <a:srgbClr val="7F7F7F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5D5F14-1111-4CD7-A9B7-D6C88D46E7D4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100">
                <a:solidFill>
                  <a:srgbClr val="7F7F7F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b="1">
                <a:solidFill>
                  <a:schemeClr val="accent1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CF331F-B00E-48E5-8AC5-E198B4CE4ABB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spc="-6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9pPr>
    </p:titleStyle>
    <p:bodyStyle>
      <a:lvl1pPr marL="182880" indent="-18288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69975" y="1298575"/>
            <a:ext cx="7529513" cy="32543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9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2025</a:t>
            </a:r>
            <a:r>
              <a:rPr kumimoji="0" lang="zh-CN" altLang="en-US" sz="59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届市级优秀毕业生审核流程</a:t>
            </a:r>
            <a:endParaRPr kumimoji="0" lang="zh-CN" altLang="en-US" sz="5900" b="0" i="0" u="none" strike="noStrike" kern="1200" cap="none" spc="-1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00138" y="4670425"/>
            <a:ext cx="7315200" cy="9144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暨管理员使用手册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CN" altLang="en-US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、登录网站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3868738" y="733425"/>
            <a:ext cx="7550150" cy="808038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进入学校官网（</a:t>
            </a:r>
            <a:r>
              <a:rPr lang="en-US" altLang="zh-CN" dirty="0">
                <a:ea typeface="幼圆" panose="02010509060101010101" pitchFamily="49" charset="-122"/>
              </a:rPr>
              <a:t>https://www.shiep.edu.cn/</a:t>
            </a:r>
            <a:r>
              <a:rPr lang="zh-CN" altLang="en-US" dirty="0">
                <a:ea typeface="幼圆" panose="02010509060101010101" pitchFamily="49" charset="-122"/>
              </a:rPr>
              <a:t>），找到招生就业栏目的“本科生就业”进入就业网站。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6148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68738" y="1654175"/>
            <a:ext cx="7550150" cy="1871663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6149" name="内容占位符 2"/>
          <p:cNvSpPr txBox="1"/>
          <p:nvPr/>
        </p:nvSpPr>
        <p:spPr>
          <a:xfrm>
            <a:off x="3868738" y="3560763"/>
            <a:ext cx="7550150" cy="8080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dirty="0">
                <a:ea typeface="幼圆" panose="02010509060101010101" pitchFamily="49" charset="-122"/>
              </a:rPr>
              <a:t>点击“学校登录”，使用学校的统一身份认证账号进行登录。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6150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1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738" y="4492625"/>
            <a:ext cx="7550150" cy="1614488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、进入栏目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>
          <a:xfrm>
            <a:off x="3868738" y="762000"/>
            <a:ext cx="7507287" cy="1400175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登录后可在就业管理</a:t>
            </a:r>
            <a:r>
              <a:rPr lang="en-US" altLang="zh-CN" dirty="0">
                <a:ea typeface="幼圆" panose="02010509060101010101" pitchFamily="49" charset="-122"/>
              </a:rPr>
              <a:t>-</a:t>
            </a:r>
            <a:r>
              <a:rPr lang="zh-CN" altLang="en-US" dirty="0">
                <a:ea typeface="幼圆" panose="02010509060101010101" pitchFamily="49" charset="-122"/>
              </a:rPr>
              <a:t>办事大厅栏目中的“市级优秀毕业生”的右下角找到各层级待审核的学生信息</a:t>
            </a:r>
            <a:endParaRPr lang="en-US" altLang="zh-CN" dirty="0">
              <a:ea typeface="幼圆" panose="02010509060101010101" pitchFamily="49" charset="-122"/>
            </a:endParaRPr>
          </a:p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辅导员点击“辅导员待审”，学院管理员点击“院系待审”，校级管理员点击“学校待审”即可查看本层级需要审核的学生 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7172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738" y="2644775"/>
            <a:ext cx="7507287" cy="34432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zh-CN" altLang="en-US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、审核信息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5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内容占位符 2"/>
          <p:cNvSpPr>
            <a:spLocks noGrp="1"/>
          </p:cNvSpPr>
          <p:nvPr>
            <p:ph idx="1"/>
          </p:nvPr>
        </p:nvSpPr>
        <p:spPr>
          <a:xfrm>
            <a:off x="3868738" y="776288"/>
            <a:ext cx="7507287" cy="1901825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找到待审核的学生后，双击即可进入审核页面。</a:t>
            </a:r>
            <a:endParaRPr lang="en-US" altLang="zh-CN" dirty="0">
              <a:ea typeface="幼圆" panose="02010509060101010101" pitchFamily="49" charset="-122"/>
            </a:endParaRPr>
          </a:p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审核时需注意：</a:t>
            </a:r>
            <a:r>
              <a:rPr lang="en-US" altLang="zh-CN" dirty="0">
                <a:ea typeface="幼圆" panose="02010509060101010101" pitchFamily="49" charset="-122"/>
              </a:rPr>
              <a:t>1</a:t>
            </a:r>
            <a:r>
              <a:rPr lang="zh-CN" altLang="en-US" dirty="0">
                <a:ea typeface="幼圆" panose="02010509060101010101" pitchFamily="49" charset="-122"/>
              </a:rPr>
              <a:t>）申请学生信息填写是否完整；</a:t>
            </a:r>
            <a:r>
              <a:rPr lang="en-US" altLang="zh-CN" dirty="0">
                <a:ea typeface="幼圆" panose="02010509060101010101" pitchFamily="49" charset="-122"/>
              </a:rPr>
              <a:t>2</a:t>
            </a:r>
            <a:r>
              <a:rPr lang="zh-CN" altLang="en-US" dirty="0">
                <a:ea typeface="幼圆" panose="02010509060101010101" pitchFamily="49" charset="-122"/>
              </a:rPr>
              <a:t>）审核时在学校意见处填写学校意见，如“同意”；</a:t>
            </a:r>
            <a:r>
              <a:rPr lang="en-US" altLang="zh-CN" dirty="0">
                <a:ea typeface="幼圆" panose="02010509060101010101" pitchFamily="49" charset="-122"/>
              </a:rPr>
              <a:t>3</a:t>
            </a:r>
            <a:r>
              <a:rPr lang="zh-CN" altLang="en-US" dirty="0">
                <a:ea typeface="幼圆" panose="02010509060101010101" pitchFamily="49" charset="-122"/>
              </a:rPr>
              <a:t>）确认信息无误后可进行“审核通过”操作，提交至下一层级管理员进行审核。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8197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750" y="2773363"/>
            <a:ext cx="7407275" cy="33147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zh-CN" altLang="en-US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、审核事项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9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0" name="内容占位符 2"/>
          <p:cNvSpPr>
            <a:spLocks noGrp="1"/>
          </p:cNvSpPr>
          <p:nvPr>
            <p:ph idx="1"/>
          </p:nvPr>
        </p:nvSpPr>
        <p:spPr>
          <a:xfrm>
            <a:off x="3860800" y="836613"/>
            <a:ext cx="7507288" cy="1770062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表单中的“性别”、“生源地”、“身份证号”、“出生日期”、“政治面貌”、“民族”字段的内容取自生源信息栏目，在优秀毕业生登记栏目中不可编辑，如有错误请在“就业管理”</a:t>
            </a:r>
            <a:r>
              <a:rPr lang="en-US" altLang="zh-CN" dirty="0">
                <a:ea typeface="幼圆" panose="02010509060101010101" pitchFamily="49" charset="-122"/>
              </a:rPr>
              <a:t>-</a:t>
            </a:r>
            <a:r>
              <a:rPr lang="zh-CN" altLang="en-US" dirty="0">
                <a:ea typeface="幼圆" panose="02010509060101010101" pitchFamily="49" charset="-122"/>
              </a:rPr>
              <a:t>“生源信息”栏目进行调整；</a:t>
            </a:r>
            <a:endParaRPr lang="en-US" altLang="zh-CN" dirty="0">
              <a:ea typeface="幼圆" panose="02010509060101010101" pitchFamily="49" charset="-122"/>
            </a:endParaRPr>
          </a:p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“所在院系”、“所在专业”、“所在班级”取自学生管理栏目，如有错误请在“用户管理”</a:t>
            </a:r>
            <a:r>
              <a:rPr lang="en-US" altLang="zh-CN" dirty="0">
                <a:ea typeface="幼圆" panose="02010509060101010101" pitchFamily="49" charset="-122"/>
              </a:rPr>
              <a:t>-</a:t>
            </a:r>
            <a:r>
              <a:rPr lang="zh-CN" altLang="en-US" dirty="0">
                <a:ea typeface="幼圆" panose="02010509060101010101" pitchFamily="49" charset="-122"/>
              </a:rPr>
              <a:t>“学生管理”栏目进行调整； 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9221" name="图片 2"/>
          <p:cNvPicPr>
            <a:picLocks noChangeAspect="1"/>
          </p:cNvPicPr>
          <p:nvPr/>
        </p:nvPicPr>
        <p:blipFill>
          <a:blip r:embed="rId2"/>
          <a:srcRect r="5872"/>
          <a:stretch>
            <a:fillRect/>
          </a:stretch>
        </p:blipFill>
        <p:spPr>
          <a:xfrm>
            <a:off x="3962400" y="2986088"/>
            <a:ext cx="7488238" cy="307657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r>
              <a:rPr kumimoji="0" lang="zh-CN" altLang="en-US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、数据导出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3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内容占位符 2"/>
          <p:cNvSpPr>
            <a:spLocks noGrp="1"/>
          </p:cNvSpPr>
          <p:nvPr>
            <p:ph idx="1"/>
          </p:nvPr>
        </p:nvSpPr>
        <p:spPr>
          <a:xfrm>
            <a:off x="3868738" y="776288"/>
            <a:ext cx="7507287" cy="1673225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全部审核通过后点击“导出”形成</a:t>
            </a:r>
            <a:r>
              <a:rPr lang="en-US" altLang="zh-CN" dirty="0">
                <a:ea typeface="幼圆" panose="02010509060101010101" pitchFamily="49" charset="-122"/>
              </a:rPr>
              <a:t>excel</a:t>
            </a:r>
            <a:r>
              <a:rPr lang="zh-CN" altLang="en-US" dirty="0">
                <a:ea typeface="幼圆" panose="02010509060101010101" pitchFamily="49" charset="-122"/>
              </a:rPr>
              <a:t>汇总表，默认已将学校要求的字段进行了勾选，可直接点击导出。</a:t>
            </a:r>
            <a:endParaRPr lang="en-US" altLang="zh-CN" dirty="0">
              <a:ea typeface="幼圆" panose="02010509060101010101" pitchFamily="49" charset="-122"/>
            </a:endParaRPr>
          </a:p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导出的</a:t>
            </a:r>
            <a:r>
              <a:rPr lang="en-US" altLang="zh-CN" dirty="0">
                <a:ea typeface="幼圆" panose="02010509060101010101" pitchFamily="49" charset="-122"/>
              </a:rPr>
              <a:t>excel</a:t>
            </a:r>
            <a:r>
              <a:rPr lang="zh-CN" altLang="en-US" dirty="0">
                <a:ea typeface="幼圆" panose="02010509060101010101" pitchFamily="49" charset="-122"/>
              </a:rPr>
              <a:t>表格中请在最前端加入序号一列，并制成表格，表格统一命名为“上海市普通高等学校优秀毕业生候选人汇总表</a:t>
            </a:r>
            <a:r>
              <a:rPr lang="en-US" altLang="zh-CN" dirty="0">
                <a:ea typeface="幼圆" panose="02010509060101010101" pitchFamily="49" charset="-122"/>
              </a:rPr>
              <a:t>---XXX</a:t>
            </a:r>
            <a:r>
              <a:rPr lang="zh-CN" altLang="en-US" dirty="0">
                <a:ea typeface="幼圆" panose="02010509060101010101" pitchFamily="49" charset="-122"/>
              </a:rPr>
              <a:t>学院”。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10245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125" y="2513013"/>
            <a:ext cx="4354513" cy="35734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r>
              <a:rPr kumimoji="0" lang="zh-CN" altLang="en-US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、学院互查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267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8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5175" y="1365250"/>
            <a:ext cx="3505200" cy="494347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1269" name="内容占位符 2"/>
          <p:cNvSpPr txBox="1"/>
          <p:nvPr/>
        </p:nvSpPr>
        <p:spPr>
          <a:xfrm>
            <a:off x="3843338" y="777875"/>
            <a:ext cx="7507287" cy="4699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dirty="0">
                <a:ea typeface="幼圆" panose="02010509060101010101" pitchFamily="49" charset="-122"/>
              </a:rPr>
              <a:t>学生处组织各学院互查学生申报材料 ，登记表样式如下所示。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TM03457475[[fn=框架]]</Template>
  <TotalTime>0</TotalTime>
  <Words>644</Words>
  <Application>WPS 演示</Application>
  <PresentationFormat>自定义</PresentationFormat>
  <Paragraphs>34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Corbel</vt:lpstr>
      <vt:lpstr>Wingdings 2</vt:lpstr>
      <vt:lpstr>Calibri</vt:lpstr>
      <vt:lpstr>幼圆</vt:lpstr>
      <vt:lpstr>微软雅黑</vt:lpstr>
      <vt:lpstr>Arial Unicode MS</vt:lpstr>
      <vt:lpstr>框架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优秀毕业生申请流程</dc:title>
  <dc:creator>janeyun0312@126.com</dc:creator>
  <cp:lastModifiedBy>周远航</cp:lastModifiedBy>
  <cp:revision>25</cp:revision>
  <dcterms:created xsi:type="dcterms:W3CDTF">2021-10-20T06:33:20Z</dcterms:created>
  <dcterms:modified xsi:type="dcterms:W3CDTF">2025-03-04T11:43:09Z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3794921A2AA64B4DAFACFCB1C5D8C60C_13</vt:lpwstr>
  </property>
  <property fmtid="{D5CDD505-2E9C-101B-9397-08002B2CF9AE}" pid="3" name="KSOProductBuildVer">
    <vt:lpwstr>2052-12.1.0.20305</vt:lpwstr>
  </property>
</Properties>
</file>